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93" r:id="rId2"/>
    <p:sldId id="394" r:id="rId3"/>
    <p:sldId id="397" r:id="rId4"/>
    <p:sldId id="395" r:id="rId5"/>
    <p:sldId id="396" r:id="rId6"/>
    <p:sldId id="398" r:id="rId7"/>
    <p:sldId id="399" r:id="rId8"/>
    <p:sldId id="400" r:id="rId9"/>
    <p:sldId id="401" r:id="rId10"/>
    <p:sldId id="410" r:id="rId11"/>
    <p:sldId id="411" r:id="rId12"/>
    <p:sldId id="414" r:id="rId13"/>
    <p:sldId id="402" r:id="rId14"/>
    <p:sldId id="404" r:id="rId15"/>
    <p:sldId id="405" r:id="rId16"/>
    <p:sldId id="406" r:id="rId17"/>
    <p:sldId id="407" r:id="rId18"/>
    <p:sldId id="408" r:id="rId19"/>
    <p:sldId id="392" r:id="rId20"/>
    <p:sldId id="403" r:id="rId21"/>
    <p:sldId id="356" r:id="rId22"/>
    <p:sldId id="412" r:id="rId23"/>
    <p:sldId id="413" r:id="rId24"/>
    <p:sldId id="371" r:id="rId25"/>
    <p:sldId id="409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942B"/>
    <a:srgbClr val="0000FF"/>
    <a:srgbClr val="868686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89210" autoAdjust="0"/>
  </p:normalViewPr>
  <p:slideViewPr>
    <p:cSldViewPr>
      <p:cViewPr varScale="1">
        <p:scale>
          <a:sx n="100" d="100"/>
          <a:sy n="100" d="100"/>
        </p:scale>
        <p:origin x="193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81CD018-C19D-4628-96A0-5676BC9C1ECC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E912DD-883F-4323-9FFF-BD5C6C00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5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Kind of like getting the oil and gas mixture right in a temperamental old chainsaw…  Not always easy.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912DD-883F-4323-9FFF-BD5C6C00C4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06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5887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912DD-883F-4323-9FFF-BD5C6C00C4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4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912DD-883F-4323-9FFF-BD5C6C00C4C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1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3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7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4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38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3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6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8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6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6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6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05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458200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375"/>
              </a:lnSpc>
              <a:defRPr sz="3300" b="1">
                <a:solidFill>
                  <a:srgbClr val="7794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36874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7DA830"/>
              </a:buClr>
              <a:defRPr sz="27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7DA830"/>
              </a:buClr>
              <a:defRPr sz="24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7DA830"/>
              </a:buClr>
              <a:defRPr sz="21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7DA830"/>
              </a:buClr>
              <a:defRPr sz="18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7DA830"/>
              </a:buClr>
              <a:defRPr sz="18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492877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EE705B-C564-470A-9EF4-CF1284EC23BE}" type="datetimeFigureOut">
              <a:rPr lang="en-US" smtClean="0"/>
              <a:pPr/>
              <a:t>1/19/2022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670A94-FE50-42FC-96FB-BAF6624BD2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0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34A22-B801-46D4-BEB9-EE7D02458EB8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0593E-8B7C-4092-9B9F-B3866DAA4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1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80553-8C5E-457D-91DA-FEF450A6C9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>
                <a:solidFill>
                  <a:srgbClr val="7794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 Market &amp; </a:t>
            </a:r>
            <a:r>
              <a:rPr lang="en-US" b="1" dirty="0">
                <a:solidFill>
                  <a:srgbClr val="7794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Purchasing Basics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8DEA1-7FBA-484B-ACF2-731980C939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Samantha Brooks &amp; Wade McAlpine</a:t>
            </a:r>
          </a:p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Northwest Farm Credit Services</a:t>
            </a:r>
          </a:p>
        </p:txBody>
      </p:sp>
    </p:spTree>
    <p:extLst>
      <p:ext uri="{BB962C8B-B14F-4D97-AF65-F5344CB8AC3E}">
        <p14:creationId xmlns:p14="http://schemas.microsoft.com/office/powerpoint/2010/main" val="419081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B546A-850F-48F8-971C-9B982A5D3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goes into a land purchase?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5B79D-627F-4081-AD94-A87B53721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#1 Rule = Communication</a:t>
            </a:r>
          </a:p>
          <a:p>
            <a:r>
              <a:rPr lang="en-US" sz="2400" dirty="0"/>
              <a:t>Listed on the market?</a:t>
            </a:r>
          </a:p>
          <a:p>
            <a:r>
              <a:rPr lang="en-US" sz="2400" dirty="0"/>
              <a:t>Realtor or no realtor?</a:t>
            </a:r>
          </a:p>
          <a:p>
            <a:r>
              <a:rPr lang="en-US" sz="2400" dirty="0"/>
              <a:t>Lawyer or no lawyer?</a:t>
            </a:r>
          </a:p>
          <a:p>
            <a:r>
              <a:rPr lang="en-US" sz="2400" dirty="0"/>
              <a:t>Accountant</a:t>
            </a:r>
          </a:p>
          <a:p>
            <a:r>
              <a:rPr lang="en-US" sz="2400" dirty="0"/>
              <a:t>Banker(s)</a:t>
            </a:r>
          </a:p>
          <a:p>
            <a:r>
              <a:rPr lang="en-US" sz="2400" dirty="0"/>
              <a:t>Insurance Agent (Liability/Irrigation Equipment/Etc.)</a:t>
            </a:r>
          </a:p>
        </p:txBody>
      </p:sp>
    </p:spTree>
    <p:extLst>
      <p:ext uri="{BB962C8B-B14F-4D97-AF65-F5344CB8AC3E}">
        <p14:creationId xmlns:p14="http://schemas.microsoft.com/office/powerpoint/2010/main" val="37663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D221C-5AFC-42D4-A73E-2E404567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Land Purchase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5D5B1-B53D-4427-86DB-867A6FD1B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Buy/Sell Agreement</a:t>
            </a:r>
          </a:p>
          <a:p>
            <a:pPr lvl="1"/>
            <a:r>
              <a:rPr lang="en-US" sz="2100" dirty="0"/>
              <a:t>Does not have to be a novel</a:t>
            </a:r>
          </a:p>
          <a:p>
            <a:pPr lvl="1"/>
            <a:r>
              <a:rPr lang="en-US" sz="2100" dirty="0"/>
              <a:t>Allow for ample time to close</a:t>
            </a:r>
          </a:p>
          <a:p>
            <a:pPr lvl="1"/>
            <a:r>
              <a:rPr lang="en-US" sz="2100" dirty="0"/>
              <a:t>Major Items:</a:t>
            </a:r>
          </a:p>
          <a:p>
            <a:pPr lvl="2"/>
            <a:r>
              <a:rPr lang="en-US" sz="1800" dirty="0"/>
              <a:t>Buyer and seller</a:t>
            </a:r>
          </a:p>
          <a:p>
            <a:pPr lvl="2"/>
            <a:r>
              <a:rPr lang="en-US" sz="1800" dirty="0"/>
              <a:t>Legal Description</a:t>
            </a:r>
          </a:p>
          <a:p>
            <a:pPr lvl="2"/>
            <a:r>
              <a:rPr lang="en-US" sz="1800" dirty="0"/>
              <a:t>Price (Earnest Money?)</a:t>
            </a:r>
          </a:p>
          <a:p>
            <a:pPr lvl="2"/>
            <a:r>
              <a:rPr lang="en-US" sz="1800" dirty="0"/>
              <a:t>Title Contingency</a:t>
            </a:r>
          </a:p>
          <a:p>
            <a:pPr lvl="2"/>
            <a:r>
              <a:rPr lang="en-US" sz="1800" dirty="0"/>
              <a:t>Financing Contingency</a:t>
            </a:r>
          </a:p>
          <a:p>
            <a:pPr lvl="2"/>
            <a:r>
              <a:rPr lang="en-US" sz="1800" dirty="0"/>
              <a:t>Who handles closing?</a:t>
            </a:r>
          </a:p>
          <a:p>
            <a:pPr lvl="2"/>
            <a:r>
              <a:rPr lang="en-US" sz="1800" dirty="0"/>
              <a:t>Who pays for what closing costs?</a:t>
            </a:r>
          </a:p>
          <a:p>
            <a:pPr lvl="1"/>
            <a:r>
              <a:rPr lang="en-US" sz="2100" dirty="0"/>
              <a:t>Minor Items:</a:t>
            </a:r>
          </a:p>
          <a:p>
            <a:pPr lvl="2"/>
            <a:r>
              <a:rPr lang="en-US" sz="1800" dirty="0"/>
              <a:t>Appraisal Contingency</a:t>
            </a:r>
          </a:p>
          <a:p>
            <a:pPr lvl="2"/>
            <a:r>
              <a:rPr lang="en-US" sz="1800" dirty="0"/>
              <a:t>Allocation between land &amp; buildings for Uncle Sam</a:t>
            </a:r>
          </a:p>
          <a:p>
            <a:pPr lvl="2"/>
            <a:endParaRPr lang="en-US" sz="1800" dirty="0"/>
          </a:p>
          <a:p>
            <a:pPr lvl="2"/>
            <a:endParaRPr lang="en-US" sz="18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3943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A47C7-666D-4524-9F7C-6A34AD65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Land Purchase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DC913-749E-42C2-80F8-441139644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Title Company</a:t>
            </a:r>
          </a:p>
          <a:p>
            <a:pPr lvl="1"/>
            <a:r>
              <a:rPr lang="en-US" sz="2100" dirty="0"/>
              <a:t>Earnest Money</a:t>
            </a:r>
          </a:p>
          <a:p>
            <a:pPr lvl="1"/>
            <a:r>
              <a:rPr lang="en-US" sz="2100" dirty="0"/>
              <a:t>Title Insurance (VERY IMPORTANT!!)</a:t>
            </a:r>
          </a:p>
          <a:p>
            <a:pPr lvl="2"/>
            <a:r>
              <a:rPr lang="en-US" sz="1800" dirty="0"/>
              <a:t>Access?</a:t>
            </a:r>
          </a:p>
          <a:p>
            <a:pPr lvl="2"/>
            <a:r>
              <a:rPr lang="en-US" sz="1800" dirty="0"/>
              <a:t>Liens?</a:t>
            </a:r>
          </a:p>
          <a:p>
            <a:r>
              <a:rPr lang="en-US" sz="2400" dirty="0"/>
              <a:t>Stay in contact with your friendly banker(s)</a:t>
            </a:r>
          </a:p>
          <a:p>
            <a:pPr lvl="1"/>
            <a:r>
              <a:rPr lang="en-US" sz="1800" dirty="0"/>
              <a:t>Projections/Balance Sheet</a:t>
            </a:r>
          </a:p>
          <a:p>
            <a:pPr lvl="1"/>
            <a:r>
              <a:rPr lang="en-US" sz="1800" dirty="0"/>
              <a:t>Bank orders appraisal</a:t>
            </a:r>
          </a:p>
          <a:p>
            <a:pPr lvl="2"/>
            <a:r>
              <a:rPr lang="en-US" sz="1500" dirty="0"/>
              <a:t>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3579042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3596E-8EED-42D4-8833-66AE613E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Land Purchase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B49BA-18DD-4BD5-907C-0F60E5025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Day of Closing</a:t>
            </a:r>
          </a:p>
          <a:p>
            <a:pPr lvl="1"/>
            <a:r>
              <a:rPr lang="en-US" dirty="0"/>
              <a:t>Practice up on your autograph</a:t>
            </a:r>
          </a:p>
          <a:p>
            <a:pPr lvl="1"/>
            <a:r>
              <a:rPr lang="en-US" dirty="0"/>
              <a:t>Title Company will take care of you</a:t>
            </a:r>
          </a:p>
          <a:p>
            <a:pPr lvl="1"/>
            <a:r>
              <a:rPr lang="en-US" dirty="0"/>
              <a:t>Will not actually see the cash</a:t>
            </a:r>
          </a:p>
          <a:p>
            <a:pPr lvl="2"/>
            <a:r>
              <a:rPr lang="en-US" dirty="0"/>
              <a:t>Besides Earnest Money &amp; Closing Costs</a:t>
            </a:r>
          </a:p>
        </p:txBody>
      </p:sp>
    </p:spTree>
    <p:extLst>
      <p:ext uri="{BB962C8B-B14F-4D97-AF65-F5344CB8AC3E}">
        <p14:creationId xmlns:p14="http://schemas.microsoft.com/office/powerpoint/2010/main" val="2385192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FA8CC-78D3-443C-8B63-1A06C073D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 vs. Lease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AF66F-E3E4-4D06-B6E8-9468EDF6B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343400"/>
          </a:xfrm>
        </p:spPr>
        <p:txBody>
          <a:bodyPr>
            <a:normAutofit/>
          </a:bodyPr>
          <a:lstStyle/>
          <a:p>
            <a:r>
              <a:rPr lang="en-US" sz="2400" dirty="0"/>
              <a:t>American Dream to “own” assets</a:t>
            </a:r>
          </a:p>
          <a:p>
            <a:pPr lvl="1"/>
            <a:r>
              <a:rPr lang="en-US" sz="2100" dirty="0"/>
              <a:t>Does it make sense (at least at this point in time)?</a:t>
            </a:r>
          </a:p>
          <a:p>
            <a:r>
              <a:rPr lang="en-US" sz="2400" dirty="0"/>
              <a:t>Pros</a:t>
            </a:r>
          </a:p>
          <a:p>
            <a:pPr lvl="1"/>
            <a:r>
              <a:rPr lang="en-US" sz="1800" dirty="0"/>
              <a:t>Pride of ownership</a:t>
            </a:r>
          </a:p>
          <a:p>
            <a:pPr lvl="1"/>
            <a:r>
              <a:rPr lang="en-US" sz="1800" dirty="0"/>
              <a:t>Asset for the balance sheet</a:t>
            </a:r>
          </a:p>
          <a:p>
            <a:pPr lvl="1"/>
            <a:r>
              <a:rPr lang="en-US" sz="1800" dirty="0"/>
              <a:t>Can “have/keep it in the family”</a:t>
            </a:r>
          </a:p>
          <a:p>
            <a:pPr lvl="1"/>
            <a:r>
              <a:rPr lang="en-US" sz="1800" dirty="0"/>
              <a:t>Pass on to future generations</a:t>
            </a:r>
          </a:p>
          <a:p>
            <a:pPr lvl="1"/>
            <a:r>
              <a:rPr lang="en-US" sz="1800" dirty="0"/>
              <a:t>Ability to make all the management decisions</a:t>
            </a:r>
          </a:p>
          <a:p>
            <a:pPr lvl="1"/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38756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0AB58-C33F-4CC8-A7CF-758918429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Own vs. Lease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D6D92-8F11-49AD-8FFB-3C22FC843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Cons</a:t>
            </a:r>
          </a:p>
          <a:p>
            <a:pPr lvl="1"/>
            <a:r>
              <a:rPr lang="en-US" sz="2100" dirty="0"/>
              <a:t>Property Taxes</a:t>
            </a:r>
          </a:p>
          <a:p>
            <a:pPr lvl="1"/>
            <a:r>
              <a:rPr lang="en-US" sz="2100" dirty="0"/>
              <a:t>Liability Insurance</a:t>
            </a:r>
          </a:p>
          <a:p>
            <a:pPr lvl="1"/>
            <a:r>
              <a:rPr lang="en-US" sz="2100" dirty="0"/>
              <a:t>No fast exit (not always the case)</a:t>
            </a:r>
          </a:p>
          <a:p>
            <a:pPr lvl="1"/>
            <a:r>
              <a:rPr lang="en-US" sz="2100" dirty="0"/>
              <a:t>Purchase payment versus lease payment</a:t>
            </a:r>
          </a:p>
          <a:p>
            <a:pPr lvl="2"/>
            <a:r>
              <a:rPr lang="en-US" sz="1800" dirty="0"/>
              <a:t>Cannot deduct principal portion of payment</a:t>
            </a:r>
          </a:p>
          <a:p>
            <a:pPr lvl="2"/>
            <a:r>
              <a:rPr lang="en-US" sz="1800" dirty="0"/>
              <a:t>Can deduct entire lease payment</a:t>
            </a:r>
          </a:p>
          <a:p>
            <a:r>
              <a:rPr lang="en-US" sz="2400" dirty="0"/>
              <a:t>Leasing = Easier to operate with limited capital</a:t>
            </a:r>
          </a:p>
          <a:p>
            <a:r>
              <a:rPr lang="en-US" sz="2400" dirty="0"/>
              <a:t>Cash is King!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9393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6F51-A13C-437C-A8DA-EE680DB51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Example:  Lease or Buy? (100% financing)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70ADC-5C70-4F41-8454-FFB559847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114800"/>
          </a:xfrm>
        </p:spPr>
        <p:txBody>
          <a:bodyPr>
            <a:normAutofit/>
          </a:bodyPr>
          <a:lstStyle/>
          <a:p>
            <a:r>
              <a:rPr lang="en-US" sz="2400" dirty="0"/>
              <a:t>160 acres of dry crop</a:t>
            </a:r>
          </a:p>
          <a:p>
            <a:r>
              <a:rPr lang="en-US" sz="2400" dirty="0"/>
              <a:t>Lease for $45/acre or buy for $1,400/acre?</a:t>
            </a:r>
          </a:p>
          <a:p>
            <a:r>
              <a:rPr lang="en-US" sz="2400" dirty="0"/>
              <a:t>Production costs = $220 - $260/acre</a:t>
            </a:r>
          </a:p>
          <a:p>
            <a:r>
              <a:rPr lang="en-US" sz="2400" dirty="0"/>
              <a:t>50 bushel ground * $7.00/bushel = $350 Gross Revenue per acre</a:t>
            </a:r>
          </a:p>
          <a:p>
            <a:r>
              <a:rPr lang="en-US" sz="2400" dirty="0"/>
              <a:t>Total Gross Revenue = $56,000</a:t>
            </a:r>
          </a:p>
          <a:p>
            <a:r>
              <a:rPr lang="en-US" sz="2400" dirty="0"/>
              <a:t>Total Production Costs = $38,400</a:t>
            </a:r>
          </a:p>
          <a:p>
            <a:r>
              <a:rPr lang="en-US" sz="2400" dirty="0"/>
              <a:t>$17,600 leftover after operating</a:t>
            </a:r>
          </a:p>
          <a:p>
            <a:r>
              <a:rPr lang="en-US" sz="2400" dirty="0"/>
              <a:t>Property Taxes &amp; Insurance = $800 per year</a:t>
            </a:r>
          </a:p>
        </p:txBody>
      </p:sp>
    </p:spTree>
    <p:extLst>
      <p:ext uri="{BB962C8B-B14F-4D97-AF65-F5344CB8AC3E}">
        <p14:creationId xmlns:p14="http://schemas.microsoft.com/office/powerpoint/2010/main" val="1286505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A1A17-8842-4E5B-A609-DF77B026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100% Financing Example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2ACAA-F66D-41A9-BAE1-53CF46854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Lease payment = $7,200 total</a:t>
            </a:r>
          </a:p>
          <a:p>
            <a:r>
              <a:rPr lang="en-US" dirty="0"/>
              <a:t>Bank payment (20 years, 6% fixed) = $19,529</a:t>
            </a:r>
          </a:p>
          <a:p>
            <a:r>
              <a:rPr lang="en-US" dirty="0"/>
              <a:t>$17,600 - $7,200 = $10,400 margin under lease</a:t>
            </a:r>
          </a:p>
          <a:p>
            <a:r>
              <a:rPr lang="en-US" dirty="0"/>
              <a:t>$17,600 - $19,529 - $800 = -$2,729 deficit if buy</a:t>
            </a:r>
          </a:p>
          <a:p>
            <a:r>
              <a:rPr lang="en-US" dirty="0"/>
              <a:t>Breakeven to buy = $1,204/acre purchase price</a:t>
            </a:r>
          </a:p>
          <a:p>
            <a:pPr lvl="1"/>
            <a:r>
              <a:rPr lang="en-US" dirty="0"/>
              <a:t>Or put $196/acre down</a:t>
            </a:r>
          </a:p>
        </p:txBody>
      </p:sp>
    </p:spTree>
    <p:extLst>
      <p:ext uri="{BB962C8B-B14F-4D97-AF65-F5344CB8AC3E}">
        <p14:creationId xmlns:p14="http://schemas.microsoft.com/office/powerpoint/2010/main" val="937793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EA21-AAD2-4794-8B1C-DDD590EA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Example:  50% Down, 50% Financing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BAD12-040D-42ED-9EE2-8D235F29B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Same Property</a:t>
            </a:r>
          </a:p>
          <a:p>
            <a:r>
              <a:rPr lang="en-US" sz="2400" dirty="0"/>
              <a:t>Purchase price of $1,400/acre with $700/acre down</a:t>
            </a:r>
          </a:p>
          <a:p>
            <a:r>
              <a:rPr lang="en-US" sz="2400" dirty="0"/>
              <a:t>Bank Payment (20 years, 6% fixed) = $9,765</a:t>
            </a:r>
          </a:p>
          <a:p>
            <a:r>
              <a:rPr lang="en-US" sz="2400" dirty="0"/>
              <a:t>$17,600 - $9,765 - $800 = $7,035 margin</a:t>
            </a:r>
          </a:p>
        </p:txBody>
      </p:sp>
    </p:spTree>
    <p:extLst>
      <p:ext uri="{BB962C8B-B14F-4D97-AF65-F5344CB8AC3E}">
        <p14:creationId xmlns:p14="http://schemas.microsoft.com/office/powerpoint/2010/main" val="131921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1E773-6B51-4E87-985E-DC7C8CCC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BDF15-CE57-43B9-A191-A0324841B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Ideal situation is to own the land debt free</a:t>
            </a:r>
          </a:p>
          <a:p>
            <a:pPr lvl="1"/>
            <a:r>
              <a:rPr lang="en-US" sz="2100" dirty="0"/>
              <a:t>$17,600 - $800 = $16,800 margin</a:t>
            </a:r>
          </a:p>
          <a:p>
            <a:r>
              <a:rPr lang="en-US" sz="2400" dirty="0"/>
              <a:t>Leasing is a useful tool to build capital</a:t>
            </a:r>
          </a:p>
          <a:p>
            <a:r>
              <a:rPr lang="en-US" sz="2400" dirty="0"/>
              <a:t>Buy when you have built capital position up to where it makes financial sense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8301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9DFB4-E2C0-48F8-8FF2-6E0A1DDE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Value-Add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C7F4D-1DBE-4920-A00A-69709C17D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Agricultural arena is evolving</a:t>
            </a:r>
          </a:p>
          <a:p>
            <a:pPr lvl="1"/>
            <a:r>
              <a:rPr lang="en-US" dirty="0"/>
              <a:t>Tougher to pay the bills, especially as “price takers”</a:t>
            </a:r>
          </a:p>
          <a:p>
            <a:r>
              <a:rPr lang="en-US" dirty="0"/>
              <a:t>Vertically Integrate</a:t>
            </a:r>
          </a:p>
          <a:p>
            <a:pPr lvl="1"/>
            <a:r>
              <a:rPr lang="en-US" dirty="0"/>
              <a:t>“Farm/Ranch to Table”</a:t>
            </a:r>
          </a:p>
          <a:p>
            <a:r>
              <a:rPr lang="en-US" dirty="0"/>
              <a:t>Direct Market</a:t>
            </a:r>
          </a:p>
          <a:p>
            <a:r>
              <a:rPr lang="en-US" dirty="0"/>
              <a:t>Farm &amp; Ranch Recreation</a:t>
            </a:r>
          </a:p>
        </p:txBody>
      </p:sp>
    </p:spTree>
    <p:extLst>
      <p:ext uri="{BB962C8B-B14F-4D97-AF65-F5344CB8AC3E}">
        <p14:creationId xmlns:p14="http://schemas.microsoft.com/office/powerpoint/2010/main" val="253497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00D1-CA86-4518-91AA-D5243634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goes into an appraisal?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D491-6AC1-4740-8CEA-86E12BE5E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5 Major Components</a:t>
            </a:r>
          </a:p>
          <a:p>
            <a:pPr lvl="1"/>
            <a:r>
              <a:rPr lang="en-US" sz="2100" dirty="0"/>
              <a:t>Scope of Work</a:t>
            </a:r>
          </a:p>
          <a:p>
            <a:pPr lvl="1"/>
            <a:r>
              <a:rPr lang="en-US" sz="2100" dirty="0"/>
              <a:t>Subject Property Description</a:t>
            </a:r>
          </a:p>
          <a:p>
            <a:pPr lvl="1"/>
            <a:r>
              <a:rPr lang="en-US" sz="2100" dirty="0"/>
              <a:t>Highest &amp; Best Use</a:t>
            </a:r>
          </a:p>
          <a:p>
            <a:pPr lvl="1"/>
            <a:r>
              <a:rPr lang="en-US" sz="2100" dirty="0"/>
              <a:t>Valuation</a:t>
            </a:r>
          </a:p>
          <a:p>
            <a:pPr lvl="1"/>
            <a:r>
              <a:rPr lang="en-US" sz="2100" dirty="0"/>
              <a:t>Reconciliation &amp; Opinion of Value</a:t>
            </a:r>
          </a:p>
        </p:txBody>
      </p:sp>
    </p:spTree>
    <p:extLst>
      <p:ext uri="{BB962C8B-B14F-4D97-AF65-F5344CB8AC3E}">
        <p14:creationId xmlns:p14="http://schemas.microsoft.com/office/powerpoint/2010/main" val="2804331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B7062-DBAC-4138-BBD8-E46C53FF1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8EF75-3CA5-4CE1-BA4D-B6DEA7980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“Tell ‘</a:t>
            </a:r>
            <a:r>
              <a:rPr lang="en-US" dirty="0" err="1"/>
              <a:t>em</a:t>
            </a:r>
            <a:r>
              <a:rPr lang="en-US" dirty="0"/>
              <a:t> what you did and didn’t do.”</a:t>
            </a:r>
          </a:p>
          <a:p>
            <a:pPr lvl="1"/>
            <a:r>
              <a:rPr lang="en-US" dirty="0"/>
              <a:t>Inspection or No Inspection?</a:t>
            </a:r>
          </a:p>
          <a:p>
            <a:pPr lvl="1"/>
            <a:r>
              <a:rPr lang="en-US" dirty="0"/>
              <a:t>Acreage &amp; Building Inventory</a:t>
            </a:r>
          </a:p>
          <a:p>
            <a:pPr lvl="1"/>
            <a:r>
              <a:rPr lang="en-US" dirty="0"/>
              <a:t>Water Rights</a:t>
            </a:r>
          </a:p>
          <a:p>
            <a:pPr lvl="1"/>
            <a:r>
              <a:rPr lang="en-US" dirty="0"/>
              <a:t>Ownership History</a:t>
            </a:r>
          </a:p>
          <a:p>
            <a:pPr lvl="1"/>
            <a:r>
              <a:rPr lang="en-US" dirty="0"/>
              <a:t>Buy/Sell Agreement (if applicable)</a:t>
            </a:r>
          </a:p>
          <a:p>
            <a:pPr lvl="1"/>
            <a:r>
              <a:rPr lang="en-US" dirty="0"/>
              <a:t>Rights appraised</a:t>
            </a:r>
          </a:p>
          <a:p>
            <a:pPr lvl="1"/>
            <a:r>
              <a:rPr lang="en-US" dirty="0"/>
              <a:t>Verification of sales</a:t>
            </a:r>
          </a:p>
          <a:p>
            <a:pPr lvl="1"/>
            <a:r>
              <a:rPr lang="en-US" dirty="0"/>
              <a:t>Research completed</a:t>
            </a:r>
          </a:p>
          <a:p>
            <a:pPr lvl="1"/>
            <a:r>
              <a:rPr lang="en-US" dirty="0"/>
              <a:t>Approaches to value completed</a:t>
            </a:r>
          </a:p>
          <a:p>
            <a:pPr lvl="1"/>
            <a:r>
              <a:rPr lang="en-US" dirty="0"/>
              <a:t>Competency</a:t>
            </a:r>
          </a:p>
        </p:txBody>
      </p:sp>
    </p:spTree>
    <p:extLst>
      <p:ext uri="{BB962C8B-B14F-4D97-AF65-F5344CB8AC3E}">
        <p14:creationId xmlns:p14="http://schemas.microsoft.com/office/powerpoint/2010/main" val="1641807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53B1-A64C-4400-8417-2F546A34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Subject Property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1019C-BC07-47D5-9812-372D3BE7A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What is it?</a:t>
            </a:r>
          </a:p>
          <a:p>
            <a:r>
              <a:rPr lang="en-US" sz="2400" dirty="0"/>
              <a:t>Where is it?</a:t>
            </a:r>
          </a:p>
          <a:p>
            <a:r>
              <a:rPr lang="en-US" sz="2400" dirty="0"/>
              <a:t>Access?</a:t>
            </a:r>
          </a:p>
          <a:p>
            <a:r>
              <a:rPr lang="en-US" sz="2400" dirty="0"/>
              <a:t>Buildings?</a:t>
            </a:r>
          </a:p>
          <a:p>
            <a:r>
              <a:rPr lang="en-US" sz="2400" dirty="0"/>
              <a:t>Irrigation?</a:t>
            </a:r>
          </a:p>
          <a:p>
            <a:r>
              <a:rPr lang="en-US" sz="2400" dirty="0"/>
              <a:t>Carrying Capacity/Productivity?</a:t>
            </a:r>
          </a:p>
          <a:p>
            <a:r>
              <a:rPr lang="en-US" sz="2400" dirty="0"/>
              <a:t>Recreational Amenities?</a:t>
            </a:r>
          </a:p>
          <a:p>
            <a:r>
              <a:rPr lang="en-US" sz="2400" dirty="0"/>
              <a:t>Market Area?</a:t>
            </a:r>
          </a:p>
          <a:p>
            <a:r>
              <a:rPr lang="en-US" sz="2400" dirty="0"/>
              <a:t>Typical Buyers?</a:t>
            </a:r>
          </a:p>
          <a:p>
            <a:r>
              <a:rPr lang="en-US" sz="2400" dirty="0"/>
              <a:t>Hazards/Detriments?</a:t>
            </a:r>
          </a:p>
        </p:txBody>
      </p:sp>
    </p:spTree>
    <p:extLst>
      <p:ext uri="{BB962C8B-B14F-4D97-AF65-F5344CB8AC3E}">
        <p14:creationId xmlns:p14="http://schemas.microsoft.com/office/powerpoint/2010/main" val="1563564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0F978-7F21-44B6-B9DA-F22F818A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Highest &amp; Best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3379A-369F-4679-9B12-C8033EE92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4 Tests</a:t>
            </a:r>
          </a:p>
          <a:p>
            <a:pPr lvl="1"/>
            <a:r>
              <a:rPr lang="en-US" sz="2100" dirty="0"/>
              <a:t>Legally Permissible</a:t>
            </a:r>
          </a:p>
          <a:p>
            <a:pPr lvl="1"/>
            <a:r>
              <a:rPr lang="en-US" sz="2100" dirty="0"/>
              <a:t>Physically Possible</a:t>
            </a:r>
          </a:p>
          <a:p>
            <a:pPr lvl="1"/>
            <a:r>
              <a:rPr lang="en-US" sz="2100" dirty="0"/>
              <a:t>Financially Feasible</a:t>
            </a:r>
          </a:p>
          <a:p>
            <a:pPr lvl="1"/>
            <a:r>
              <a:rPr lang="en-US" sz="2100" dirty="0"/>
              <a:t>Maximally Productive</a:t>
            </a:r>
          </a:p>
          <a:p>
            <a:r>
              <a:rPr lang="en-US" sz="2400" dirty="0"/>
              <a:t>Highest and Best Use drives sales selection and valuation focus</a:t>
            </a:r>
          </a:p>
        </p:txBody>
      </p:sp>
    </p:spTree>
    <p:extLst>
      <p:ext uri="{BB962C8B-B14F-4D97-AF65-F5344CB8AC3E}">
        <p14:creationId xmlns:p14="http://schemas.microsoft.com/office/powerpoint/2010/main" val="3360169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43E30-C193-4D46-A1F8-867F8CBF9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567ED-9C69-4AF4-B729-2A3F56561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Three Approaches to Value</a:t>
            </a:r>
          </a:p>
          <a:p>
            <a:pPr lvl="1"/>
            <a:r>
              <a:rPr lang="en-US" sz="2100" dirty="0"/>
              <a:t>Sales Comparison Approach</a:t>
            </a:r>
          </a:p>
          <a:p>
            <a:pPr lvl="2"/>
            <a:r>
              <a:rPr lang="en-US" sz="1800" dirty="0"/>
              <a:t>Allows for meaningful adjustments</a:t>
            </a:r>
          </a:p>
          <a:p>
            <a:pPr lvl="1"/>
            <a:r>
              <a:rPr lang="en-US" sz="2100" dirty="0"/>
              <a:t>Cost Approach</a:t>
            </a:r>
          </a:p>
          <a:p>
            <a:pPr lvl="2"/>
            <a:r>
              <a:rPr lang="en-US" sz="1800" dirty="0"/>
              <a:t>New Buildings</a:t>
            </a:r>
          </a:p>
          <a:p>
            <a:pPr lvl="2"/>
            <a:r>
              <a:rPr lang="en-US" sz="1800" dirty="0"/>
              <a:t>Buildings contribute significantly to value</a:t>
            </a:r>
          </a:p>
          <a:p>
            <a:pPr lvl="1"/>
            <a:r>
              <a:rPr lang="en-US" sz="2100" dirty="0"/>
              <a:t>Income Approach</a:t>
            </a:r>
          </a:p>
          <a:p>
            <a:pPr lvl="2"/>
            <a:r>
              <a:rPr lang="en-US" sz="1800" dirty="0"/>
              <a:t>Primarily an Income-Producing Property</a:t>
            </a:r>
          </a:p>
          <a:p>
            <a:pPr lvl="2"/>
            <a:r>
              <a:rPr lang="en-US" sz="1800" dirty="0"/>
              <a:t>This approach is becoming less applicable as agricultural properties are typically not able to “pay for” themselves as a standalone unit</a:t>
            </a:r>
          </a:p>
          <a:p>
            <a:pPr lvl="2"/>
            <a:r>
              <a:rPr lang="en-US" sz="1800" dirty="0"/>
              <a:t>Decent test of “reasonableness” for the other two approaches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1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7DE95-D98C-4219-91A3-58CAED0D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Reconciliation and Final Value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7FD47-A1BC-438E-B6C4-8CD4F65D2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Recap the process</a:t>
            </a:r>
          </a:p>
          <a:p>
            <a:pPr lvl="1"/>
            <a:r>
              <a:rPr lang="en-US" sz="2100" dirty="0"/>
              <a:t>Which approaches were utilized?</a:t>
            </a:r>
          </a:p>
          <a:p>
            <a:pPr lvl="2"/>
            <a:r>
              <a:rPr lang="en-US" sz="1800" dirty="0"/>
              <a:t>Why did you omit an approach?</a:t>
            </a:r>
          </a:p>
          <a:p>
            <a:r>
              <a:rPr lang="en-US" sz="2400" dirty="0"/>
              <a:t>Report “opinion” of value</a:t>
            </a:r>
          </a:p>
          <a:p>
            <a:r>
              <a:rPr lang="en-US" sz="2400" dirty="0"/>
              <a:t>Sign the report</a:t>
            </a:r>
            <a:endParaRPr lang="en-US" sz="1800" dirty="0"/>
          </a:p>
          <a:p>
            <a:pPr marL="914400" lvl="2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12178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2AAC17-5B9C-4451-B266-44550A0F46A7}"/>
              </a:ext>
            </a:extLst>
          </p:cNvPr>
          <p:cNvSpPr txBox="1"/>
          <p:nvPr/>
        </p:nvSpPr>
        <p:spPr>
          <a:xfrm>
            <a:off x="708212" y="708212"/>
            <a:ext cx="77275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“Sometimes I write drunk and revise sober, and sometimes I write sober and revise drunk.  But you have to have both elements in creation…”</a:t>
            </a:r>
          </a:p>
          <a:p>
            <a:endParaRPr lang="en-US" sz="3200" dirty="0"/>
          </a:p>
          <a:p>
            <a:r>
              <a:rPr lang="en-US" sz="3200" dirty="0"/>
              <a:t>― Peter De Vries; Reuben, Reuben (1964)</a:t>
            </a:r>
          </a:p>
        </p:txBody>
      </p:sp>
    </p:spTree>
    <p:extLst>
      <p:ext uri="{BB962C8B-B14F-4D97-AF65-F5344CB8AC3E}">
        <p14:creationId xmlns:p14="http://schemas.microsoft.com/office/powerpoint/2010/main" val="1026444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8BCC7492-8D6F-4CE0-9515-FF937DDF6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4424" y="643466"/>
            <a:ext cx="723515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607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4E4790-CEFD-4345-B5B4-A015C138B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6800"/>
            <a:ext cx="9144000" cy="517656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C1A483D-37F5-4EC7-89B5-BB20B4CC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0976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3200" b="1" dirty="0">
                <a:solidFill>
                  <a:srgbClr val="7794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 Value Trends - North Central Montana</a:t>
            </a:r>
          </a:p>
        </p:txBody>
      </p:sp>
    </p:spTree>
    <p:extLst>
      <p:ext uri="{BB962C8B-B14F-4D97-AF65-F5344CB8AC3E}">
        <p14:creationId xmlns:p14="http://schemas.microsoft.com/office/powerpoint/2010/main" val="1365713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E36E-8EFB-435E-BA06-CCF42A7FB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2CE1A-2C84-4E6D-9511-16B9128D0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Beginning in the second half of 2020, the rural land market in Montana has been very dynamic</a:t>
            </a:r>
          </a:p>
          <a:p>
            <a:pPr lvl="1"/>
            <a:r>
              <a:rPr lang="en-US" dirty="0"/>
              <a:t>Covid concerns</a:t>
            </a:r>
          </a:p>
          <a:p>
            <a:pPr lvl="1"/>
            <a:r>
              <a:rPr lang="en-US" dirty="0"/>
              <a:t>Escaping urban areas</a:t>
            </a:r>
          </a:p>
          <a:p>
            <a:r>
              <a:rPr lang="en-US" dirty="0"/>
              <a:t>Brisk sales of properties of all sizes</a:t>
            </a:r>
          </a:p>
          <a:p>
            <a:r>
              <a:rPr lang="en-US" dirty="0"/>
              <a:t>Primarily affected recreational/rural residential properties</a:t>
            </a:r>
          </a:p>
          <a:p>
            <a:r>
              <a:rPr lang="en-US" dirty="0"/>
              <a:t>Demand for agricultural properties remains strong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174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346F5-1646-45EA-9B03-C3A5DC8F6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85BD7-0EA1-4C21-8E4D-A4BBBDE6C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Limited Supply of Properties</a:t>
            </a:r>
          </a:p>
          <a:p>
            <a:r>
              <a:rPr lang="en-US" dirty="0"/>
              <a:t>Influx of “Out-of-Staters”</a:t>
            </a:r>
          </a:p>
          <a:p>
            <a:r>
              <a:rPr lang="en-US" dirty="0"/>
              <a:t>Large Operators</a:t>
            </a:r>
          </a:p>
          <a:p>
            <a:pPr lvl="1"/>
            <a:r>
              <a:rPr lang="en-US" dirty="0"/>
              <a:t>Able to subsidize land purchases with other owned assets</a:t>
            </a:r>
          </a:p>
          <a:p>
            <a:pPr lvl="1"/>
            <a:r>
              <a:rPr lang="en-US" dirty="0"/>
              <a:t>Strong Liquidity</a:t>
            </a:r>
          </a:p>
          <a:p>
            <a:r>
              <a:rPr lang="en-US" dirty="0"/>
              <a:t>Investors</a:t>
            </a:r>
          </a:p>
          <a:p>
            <a:r>
              <a:rPr lang="en-US" dirty="0"/>
              <a:t>Commodity Prices</a:t>
            </a:r>
          </a:p>
          <a:p>
            <a:r>
              <a:rPr lang="en-US" dirty="0"/>
              <a:t>Input Prices</a:t>
            </a:r>
          </a:p>
          <a:p>
            <a:r>
              <a:rPr lang="en-US" dirty="0"/>
              <a:t>Government Program Payments</a:t>
            </a:r>
          </a:p>
          <a:p>
            <a:r>
              <a:rPr lang="en-US" dirty="0"/>
              <a:t>Factors differ by market area</a:t>
            </a:r>
          </a:p>
          <a:p>
            <a:r>
              <a:rPr lang="en-US" dirty="0"/>
              <a:t>Market areas can be large or small</a:t>
            </a:r>
          </a:p>
          <a:p>
            <a:pPr lvl="1"/>
            <a:r>
              <a:rPr lang="en-US" dirty="0"/>
              <a:t>Depends on type and size of property</a:t>
            </a:r>
          </a:p>
          <a:p>
            <a:pPr lvl="2"/>
            <a:r>
              <a:rPr lang="en-US" dirty="0"/>
              <a:t>Half section of dry crop vs. 50,000 acre recreational ranch</a:t>
            </a:r>
          </a:p>
          <a:p>
            <a:pPr lvl="1"/>
            <a:r>
              <a:rPr lang="en-US" dirty="0"/>
              <a:t>Historically “wetter” vs. “drier” portions of the market area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82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C1A483D-37F5-4EC7-89B5-BB20B4CC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0976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rgbClr val="7794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Central Montana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7D651C-4468-4BF4-9028-11ED01FF4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666434"/>
              </p:ext>
            </p:extLst>
          </p:nvPr>
        </p:nvGraphicFramePr>
        <p:xfrm>
          <a:off x="228600" y="1828800"/>
          <a:ext cx="8610600" cy="4038599"/>
        </p:xfrm>
        <a:graphic>
          <a:graphicData uri="http://schemas.openxmlformats.org/drawingml/2006/table">
            <a:tbl>
              <a:tblPr/>
              <a:tblGrid>
                <a:gridCol w="1720541">
                  <a:extLst>
                    <a:ext uri="{9D8B030D-6E8A-4147-A177-3AD203B41FA5}">
                      <a16:colId xmlns:a16="http://schemas.microsoft.com/office/drawing/2014/main" val="787533902"/>
                    </a:ext>
                  </a:extLst>
                </a:gridCol>
                <a:gridCol w="1231213">
                  <a:extLst>
                    <a:ext uri="{9D8B030D-6E8A-4147-A177-3AD203B41FA5}">
                      <a16:colId xmlns:a16="http://schemas.microsoft.com/office/drawing/2014/main" val="3926808469"/>
                    </a:ext>
                  </a:extLst>
                </a:gridCol>
                <a:gridCol w="840541">
                  <a:extLst>
                    <a:ext uri="{9D8B030D-6E8A-4147-A177-3AD203B41FA5}">
                      <a16:colId xmlns:a16="http://schemas.microsoft.com/office/drawing/2014/main" val="697777845"/>
                    </a:ext>
                  </a:extLst>
                </a:gridCol>
                <a:gridCol w="1408792">
                  <a:extLst>
                    <a:ext uri="{9D8B030D-6E8A-4147-A177-3AD203B41FA5}">
                      <a16:colId xmlns:a16="http://schemas.microsoft.com/office/drawing/2014/main" val="796690154"/>
                    </a:ext>
                  </a:extLst>
                </a:gridCol>
                <a:gridCol w="1073365">
                  <a:extLst>
                    <a:ext uri="{9D8B030D-6E8A-4147-A177-3AD203B41FA5}">
                      <a16:colId xmlns:a16="http://schemas.microsoft.com/office/drawing/2014/main" val="3187707670"/>
                    </a:ext>
                  </a:extLst>
                </a:gridCol>
                <a:gridCol w="757669">
                  <a:extLst>
                    <a:ext uri="{9D8B030D-6E8A-4147-A177-3AD203B41FA5}">
                      <a16:colId xmlns:a16="http://schemas.microsoft.com/office/drawing/2014/main" val="1001976069"/>
                    </a:ext>
                  </a:extLst>
                </a:gridCol>
                <a:gridCol w="1578479">
                  <a:extLst>
                    <a:ext uri="{9D8B030D-6E8A-4147-A177-3AD203B41FA5}">
                      <a16:colId xmlns:a16="http://schemas.microsoft.com/office/drawing/2014/main" val="1502733125"/>
                    </a:ext>
                  </a:extLst>
                </a:gridCol>
              </a:tblGrid>
              <a:tr h="8536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Land Use or Class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59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Value Range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59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Unit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59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Activity/Trend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59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Rental Range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59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Unit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59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Activity/Trend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59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591485"/>
                  </a:ext>
                </a:extLst>
              </a:tr>
              <a:tr h="8536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Irrigated Crop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$2,500-$4,000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Acre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Stable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$75 - $125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Acre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Stable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898776"/>
                  </a:ext>
                </a:extLst>
              </a:tr>
              <a:tr h="8536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Dry Crop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$800 - $1,800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Acre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Stable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$25 - $50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Acre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Stable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204088"/>
                  </a:ext>
                </a:extLst>
              </a:tr>
              <a:tr h="8536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Pasture / Range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$350 - $800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Acre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Stable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$20 - $40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AUM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Stable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587622"/>
                  </a:ext>
                </a:extLst>
              </a:tr>
              <a:tr h="62419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582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176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F9391-F6D9-4775-B669-D567C8EB9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7794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576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5013</TotalTime>
  <Words>1045</Words>
  <Application>Microsoft Office PowerPoint</Application>
  <PresentationFormat>On-screen Show (4:3)</PresentationFormat>
  <Paragraphs>211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Land Market &amp; Purchasing Basics</vt:lpstr>
      <vt:lpstr>What goes into a land purchase?</vt:lpstr>
      <vt:lpstr>Land Purchase (continued)</vt:lpstr>
      <vt:lpstr>Land Purchase (continued)</vt:lpstr>
      <vt:lpstr>Land Purchase (continued)</vt:lpstr>
      <vt:lpstr>Own vs. Lease</vt:lpstr>
      <vt:lpstr>Own vs. Lease (continued)</vt:lpstr>
      <vt:lpstr>Example:  Lease or Buy? (100% financing)</vt:lpstr>
      <vt:lpstr>100% Financing Example (continued)</vt:lpstr>
      <vt:lpstr>Example:  50% Down, 50% Financing</vt:lpstr>
      <vt:lpstr>Takeaways</vt:lpstr>
      <vt:lpstr>Value-Add</vt:lpstr>
      <vt:lpstr>What goes into an appraisal?</vt:lpstr>
      <vt:lpstr>Scope of Work</vt:lpstr>
      <vt:lpstr>Subject Property Description</vt:lpstr>
      <vt:lpstr>Highest &amp; Best Use</vt:lpstr>
      <vt:lpstr>Valuation</vt:lpstr>
      <vt:lpstr>Reconciliation and Final Value Conclusion</vt:lpstr>
      <vt:lpstr>PowerPoint Presentation</vt:lpstr>
      <vt:lpstr>PowerPoint Presentation</vt:lpstr>
      <vt:lpstr>Land Value Trends - North Central Montana</vt:lpstr>
      <vt:lpstr>Market Overview</vt:lpstr>
      <vt:lpstr>Market Factors</vt:lpstr>
      <vt:lpstr>North Central Montana</vt:lpstr>
      <vt:lpstr>Questions?</vt:lpstr>
    </vt:vector>
  </TitlesOfParts>
  <Company>Farm Credit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Aageson, Roald</dc:creator>
  <cp:lastModifiedBy>Stratton, Jacquelyn</cp:lastModifiedBy>
  <cp:revision>113</cp:revision>
  <cp:lastPrinted>2018-01-10T17:36:46Z</cp:lastPrinted>
  <dcterms:created xsi:type="dcterms:W3CDTF">2018-01-08T17:44:00Z</dcterms:created>
  <dcterms:modified xsi:type="dcterms:W3CDTF">2022-01-19T15:12:59Z</dcterms:modified>
</cp:coreProperties>
</file>